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81" r:id="rId2"/>
    <p:sldId id="282" r:id="rId3"/>
    <p:sldId id="303" r:id="rId4"/>
    <p:sldId id="304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305" r:id="rId15"/>
    <p:sldId id="311" r:id="rId16"/>
    <p:sldId id="292" r:id="rId17"/>
    <p:sldId id="306" r:id="rId18"/>
    <p:sldId id="307" r:id="rId19"/>
    <p:sldId id="308" r:id="rId20"/>
    <p:sldId id="309" r:id="rId21"/>
    <p:sldId id="310" r:id="rId22"/>
    <p:sldId id="312" r:id="rId23"/>
    <p:sldId id="293" r:id="rId24"/>
    <p:sldId id="298" r:id="rId25"/>
    <p:sldId id="299" r:id="rId26"/>
    <p:sldId id="297" r:id="rId27"/>
    <p:sldId id="295" r:id="rId28"/>
    <p:sldId id="296" r:id="rId29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F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DFF"/>
          </a:solidFill>
        </a:fill>
      </a:tcStyle>
    </a:wholeTbl>
    <a:band2H>
      <a:tcTxStyle/>
      <a:tcStyle>
        <a:tcBdr/>
        <a:fill>
          <a:solidFill>
            <a:srgbClr val="E6E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BDF"/>
          </a:solidFill>
        </a:fill>
      </a:tcStyle>
    </a:wholeTbl>
    <a:band2H>
      <a:tcTxStyle/>
      <a:tcStyle>
        <a:tcBdr/>
        <a:fill>
          <a:solidFill>
            <a:srgbClr val="EBE7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3FB"/>
          </a:solidFill>
        </a:fill>
      </a:tcStyle>
    </a:wholeTbl>
    <a:band2H>
      <a:tcTxStyle/>
      <a:tcStyle>
        <a:tcBdr/>
        <a:fill>
          <a:solidFill>
            <a:srgbClr val="E7F2F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52"/>
    <p:restoredTop sz="94694"/>
  </p:normalViewPr>
  <p:slideViewPr>
    <p:cSldViewPr snapToGrid="0">
      <p:cViewPr varScale="1">
        <p:scale>
          <a:sx n="153" d="100"/>
          <a:sy n="153" d="100"/>
        </p:scale>
        <p:origin x="1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7" name="Shape 58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376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00025" y="1371600"/>
            <a:ext cx="5670301" cy="1478100"/>
          </a:xfrm>
          <a:prstGeom prst="rect">
            <a:avLst/>
          </a:prstGeom>
        </p:spPr>
        <p:txBody>
          <a:bodyPr/>
          <a:lstStyle>
            <a:lvl1pPr>
              <a:defRPr sz="52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0025" y="3080149"/>
            <a:ext cx="5612701" cy="11604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1pPr>
            <a:lvl2pPr marL="342900" indent="247650"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2pPr>
            <a:lvl3pPr marL="342900" indent="723900"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3pPr>
            <a:lvl4pPr marL="342900" indent="1181100"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4pPr>
            <a:lvl5pPr marL="342900" indent="1638300"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Google Shape;20;p3"/>
          <p:cNvSpPr/>
          <p:nvPr/>
        </p:nvSpPr>
        <p:spPr>
          <a:xfrm flipH="1">
            <a:off x="108" y="-2"/>
            <a:ext cx="77101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hite-Single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rey-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10;p15"/>
          <p:cNvSpPr/>
          <p:nvPr/>
        </p:nvSpPr>
        <p:spPr>
          <a:xfrm>
            <a:off x="-2" y="-2"/>
            <a:ext cx="9144001" cy="5143501"/>
          </a:xfrm>
          <a:prstGeom prst="rect">
            <a:avLst/>
          </a:prstGeom>
          <a:solidFill>
            <a:srgbClr val="53718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ue-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16;p16"/>
          <p:cNvSpPr/>
          <p:nvPr/>
        </p:nvSpPr>
        <p:spPr>
          <a:xfrm>
            <a:off x="-2" y="-2"/>
            <a:ext cx="9144001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ck-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n-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163" name="Google Shape;130;p18" descr="Google Shape;130;p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United St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173" name="Google Shape;137;p19" descr="Google Shape;137;p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12"/>
            <a:ext cx="5143500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183" name="Google Shape;145;p20" descr="Google Shape;145;p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769" y="0"/>
            <a:ext cx="514350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rth American Un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193" name="Google Shape;152;p21" descr="Google Shape;152;p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P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03" name="Google Shape;159;p22" descr="Google Shape;159;p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uth Amer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13" name="Google Shape;166;p23" descr="Google Shape;166;p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hite-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xfrm>
            <a:off x="600023" y="1877749"/>
            <a:ext cx="1891501" cy="1478101"/>
          </a:xfrm>
          <a:prstGeom prst="rect">
            <a:avLst/>
          </a:prstGeom>
        </p:spPr>
        <p:txBody>
          <a:bodyPr anchor="ctr"/>
          <a:lstStyle>
            <a:lvl1pPr>
              <a:defRPr sz="3300"/>
            </a:lvl1pPr>
          </a:lstStyle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886200" y="2125024"/>
            <a:ext cx="4600200" cy="893401"/>
          </a:xfrm>
          <a:prstGeom prst="rect">
            <a:avLst/>
          </a:prstGeom>
        </p:spPr>
        <p:txBody>
          <a:bodyPr anchor="ctr">
            <a:normAutofit/>
          </a:bodyPr>
          <a:lstStyle>
            <a:lvl1pPr indent="-361950">
              <a:buSzPts val="2100"/>
              <a:buFontTx/>
              <a:buAutoNum type="arabicPeriod"/>
              <a:defRPr sz="2100"/>
            </a:lvl1pPr>
            <a:lvl2pPr marL="1073150" indent="-476250">
              <a:buSzPts val="2100"/>
              <a:buFontTx/>
              <a:buAutoNum type="alphaLcPeriod"/>
              <a:defRPr sz="2100"/>
            </a:lvl2pPr>
            <a:lvl3pPr marL="1530350" indent="-476250">
              <a:buSzPts val="2100"/>
              <a:buFontTx/>
              <a:buAutoNum type="romanLcPeriod"/>
              <a:defRPr sz="2100"/>
            </a:lvl3pPr>
            <a:lvl4pPr marL="1987550" indent="-476250">
              <a:buSzPts val="2100"/>
              <a:buFontTx/>
              <a:buAutoNum type="arabicPeriod"/>
              <a:defRPr sz="2100"/>
            </a:lvl4pPr>
            <a:lvl5pPr marL="2444750" indent="-476250">
              <a:buSzPts val="2100"/>
              <a:buFontTx/>
              <a:buAutoNum type="alphaLcPeriod"/>
              <a:defRPr sz="2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Google Shape;33;p5"/>
          <p:cNvSpPr/>
          <p:nvPr/>
        </p:nvSpPr>
        <p:spPr>
          <a:xfrm flipH="1">
            <a:off x="2743199" y="1088334"/>
            <a:ext cx="2" cy="2967000"/>
          </a:xfrm>
          <a:prstGeom prst="line">
            <a:avLst/>
          </a:prstGeom>
          <a:ln w="12700">
            <a:solidFill>
              <a:srgbClr val="E3E7F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fr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23" name="Google Shape;173;p24" descr="Google Shape;173;p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uro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177;p25" descr="Google Shape;177;p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17850"/>
            <a:ext cx="5143500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3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2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urop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43" name="Google Shape;187;p26" descr="Google Shape;187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5" y="0"/>
            <a:ext cx="514350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n-U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191;p27" descr="Google Shape;191;p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3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2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United State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63" name="Google Shape;201;p28" descr="Google Shape;201;p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orld Map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73" name="Google Shape;208;p29" descr="Google Shape;208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rth American Un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83" name="Google Shape;215;p30" descr="Google Shape;215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PAC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93" name="Google Shape;222;p31" descr="Google Shape;222;p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17850"/>
            <a:ext cx="5143500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uth Americ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303" name="Google Shape;229;p32" descr="Google Shape;229;p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fric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313" name="Google Shape;236;p33" descr="Google Shape;236;p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lain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1" cy="594000"/>
          </a:xfrm>
          <a:prstGeom prst="rect">
            <a:avLst/>
          </a:prstGeom>
        </p:spPr>
        <p:txBody>
          <a:bodyPr anchor="ctr"/>
          <a:lstStyle>
            <a:lvl1pPr>
              <a:defRPr sz="2900"/>
            </a:lvl1pPr>
          </a:lstStyle>
          <a:p>
            <a:r>
              <a:t>Title Text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600" y="1005839"/>
            <a:ext cx="7624800" cy="1687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Google Shape;40;p6"/>
          <p:cNvSpPr/>
          <p:nvPr/>
        </p:nvSpPr>
        <p:spPr>
          <a:xfrm flipH="1">
            <a:off x="108" y="-2"/>
            <a:ext cx="77101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urop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323" name="Google Shape;243;p34" descr="Google Shape;243;p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urope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333" name="Google Shape;250;p35" descr="Google Shape;250;p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5" y="0"/>
            <a:ext cx="514350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urope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343" name="Google Shape;259;p36" descr="Google Shape;259;p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447192">
            <a:off x="5460339" y="800539"/>
            <a:ext cx="3516175" cy="3516176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261;p37"/>
          <p:cNvSpPr/>
          <p:nvPr/>
        </p:nvSpPr>
        <p:spPr>
          <a:xfrm>
            <a:off x="5600700" y="-2"/>
            <a:ext cx="3543300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889375" y="2698999"/>
            <a:ext cx="28923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/>
            </a:lvl1pPr>
            <a:lvl2pPr marL="342900" indent="247650">
              <a:buClrTx/>
              <a:buSzTx/>
              <a:buFontTx/>
              <a:buNone/>
              <a:defRPr sz="1200"/>
            </a:lvl2pPr>
            <a:lvl3pPr marL="342900" indent="723900">
              <a:buClrTx/>
              <a:buSzTx/>
              <a:buFontTx/>
              <a:buNone/>
              <a:defRPr sz="1200"/>
            </a:lvl3pPr>
            <a:lvl4pPr marL="342900" indent="1181100">
              <a:buClrTx/>
              <a:buSzTx/>
              <a:buFontTx/>
              <a:buNone/>
              <a:defRPr sz="1200"/>
            </a:lvl4pPr>
            <a:lvl5pPr marL="342900" indent="1638300">
              <a:buClrTx/>
              <a:buSzTx/>
              <a:buFontTx/>
              <a:buNone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3" name="Title Text"/>
          <p:cNvSpPr txBox="1">
            <a:spLocks noGrp="1"/>
          </p:cNvSpPr>
          <p:nvPr>
            <p:ph type="title"/>
          </p:nvPr>
        </p:nvSpPr>
        <p:spPr>
          <a:xfrm>
            <a:off x="5907025" y="768100"/>
            <a:ext cx="2874601" cy="955501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268;p38"/>
          <p:cNvSpPr/>
          <p:nvPr/>
        </p:nvSpPr>
        <p:spPr>
          <a:xfrm>
            <a:off x="0" y="-2"/>
            <a:ext cx="3543300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/>
            </a:lvl1pPr>
            <a:lvl2pPr marL="342900" indent="247650">
              <a:buClrTx/>
              <a:buSzTx/>
              <a:buFontTx/>
              <a:buNone/>
              <a:defRPr sz="1200"/>
            </a:lvl2pPr>
            <a:lvl3pPr marL="342900" indent="723900">
              <a:buClrTx/>
              <a:buSzTx/>
              <a:buFontTx/>
              <a:buNone/>
              <a:defRPr sz="1200"/>
            </a:lvl3pPr>
            <a:lvl4pPr marL="342900" indent="1181100">
              <a:buClrTx/>
              <a:buSzTx/>
              <a:buFontTx/>
              <a:buNone/>
              <a:defRPr sz="1200"/>
            </a:lvl4pPr>
            <a:lvl5pPr marL="342900" indent="1638300">
              <a:buClrTx/>
              <a:buSzTx/>
              <a:buFontTx/>
              <a:buNone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3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907025" y="2698999"/>
            <a:ext cx="28746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000000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000000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000000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000000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2" name="Title Text"/>
          <p:cNvSpPr txBox="1">
            <a:spLocks noGrp="1"/>
          </p:cNvSpPr>
          <p:nvPr>
            <p:ph type="title"/>
          </p:nvPr>
        </p:nvSpPr>
        <p:spPr>
          <a:xfrm>
            <a:off x="5907025" y="768100"/>
            <a:ext cx="2874601" cy="955501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8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itle Text"/>
          <p:cNvSpPr txBox="1">
            <a:spLocks noGrp="1"/>
          </p:cNvSpPr>
          <p:nvPr>
            <p:ph type="title"/>
          </p:nvPr>
        </p:nvSpPr>
        <p:spPr>
          <a:xfrm>
            <a:off x="225824" y="137160"/>
            <a:ext cx="7689601" cy="594000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ue Bar Text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Grey Bar 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304;p43"/>
          <p:cNvSpPr/>
          <p:nvPr/>
        </p:nvSpPr>
        <p:spPr>
          <a:xfrm>
            <a:off x="0" y="-2"/>
            <a:ext cx="3543300" cy="5143501"/>
          </a:xfrm>
          <a:prstGeom prst="rect">
            <a:avLst/>
          </a:prstGeom>
          <a:solidFill>
            <a:srgbClr val="53718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/>
            </a:lvl1pPr>
            <a:lvl2pPr marL="342900" indent="247650">
              <a:buClrTx/>
              <a:buSzTx/>
              <a:buFontTx/>
              <a:buNone/>
              <a:defRPr sz="1200" b="0"/>
            </a:lvl2pPr>
            <a:lvl3pPr marL="342900" indent="723900">
              <a:buClrTx/>
              <a:buSzTx/>
              <a:buFontTx/>
              <a:buNone/>
              <a:defRPr sz="1200" b="0"/>
            </a:lvl3pPr>
            <a:lvl4pPr marL="342900" indent="1181100">
              <a:buClrTx/>
              <a:buSzTx/>
              <a:buFontTx/>
              <a:buNone/>
              <a:defRPr sz="1200" b="0"/>
            </a:lvl4pPr>
            <a:lvl5pPr marL="342900" indent="1638300">
              <a:buClrTx/>
              <a:buSzTx/>
              <a:buFontTx/>
              <a:buNone/>
              <a:defRPr sz="1200" b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8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4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lain Slide 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1" cy="594000"/>
          </a:xfrm>
          <a:prstGeom prst="rect">
            <a:avLst/>
          </a:prstGeom>
        </p:spPr>
        <p:txBody>
          <a:bodyPr anchor="ctr"/>
          <a:lstStyle>
            <a:lvl1pPr>
              <a:defRPr sz="2900"/>
            </a:lvl1pPr>
          </a:lstStyle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8600" y="1005850"/>
            <a:ext cx="2850901" cy="16872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Google Shape;55;p8"/>
          <p:cNvSpPr/>
          <p:nvPr/>
        </p:nvSpPr>
        <p:spPr>
          <a:xfrm flipH="1">
            <a:off x="108" y="-2"/>
            <a:ext cx="77101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" name="Google Shape;57;p8"/>
          <p:cNvSpPr txBox="1">
            <a:spLocks noGrp="1"/>
          </p:cNvSpPr>
          <p:nvPr>
            <p:ph type="body" sz="quarter" idx="21"/>
          </p:nvPr>
        </p:nvSpPr>
        <p:spPr>
          <a:xfrm>
            <a:off x="3079677" y="1005850"/>
            <a:ext cx="2850901" cy="16872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6" name="Google Shape;58;p8"/>
          <p:cNvSpPr txBox="1">
            <a:spLocks noGrp="1"/>
          </p:cNvSpPr>
          <p:nvPr>
            <p:ph type="body" sz="quarter" idx="22"/>
          </p:nvPr>
        </p:nvSpPr>
        <p:spPr>
          <a:xfrm>
            <a:off x="5930756" y="1005850"/>
            <a:ext cx="2850901" cy="16872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ue Bar 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317;p44"/>
          <p:cNvSpPr/>
          <p:nvPr/>
        </p:nvSpPr>
        <p:spPr>
          <a:xfrm>
            <a:off x="0" y="-2"/>
            <a:ext cx="3543300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/>
            </a:lvl1pPr>
            <a:lvl2pPr marL="342900" indent="247650">
              <a:buClrTx/>
              <a:buSzTx/>
              <a:buFontTx/>
              <a:buNone/>
              <a:defRPr sz="1200"/>
            </a:lvl2pPr>
            <a:lvl3pPr marL="342900" indent="723900">
              <a:buClrTx/>
              <a:buSzTx/>
              <a:buFontTx/>
              <a:buNone/>
              <a:defRPr sz="1200"/>
            </a:lvl3pPr>
            <a:lvl4pPr marL="342900" indent="1181100">
              <a:buClrTx/>
              <a:buSzTx/>
              <a:buFontTx/>
              <a:buNone/>
              <a:defRPr sz="1200"/>
            </a:lvl4pPr>
            <a:lvl5pPr marL="342900" indent="1638300">
              <a:buClrTx/>
              <a:buSzTx/>
              <a:buFontTx/>
              <a:buNone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8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4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ck Bar 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330;p45"/>
          <p:cNvSpPr/>
          <p:nvPr/>
        </p:nvSpPr>
        <p:spPr>
          <a:xfrm>
            <a:off x="0" y="-2"/>
            <a:ext cx="3543300" cy="5143501"/>
          </a:xfrm>
          <a:prstGeom prst="rect">
            <a:avLst/>
          </a:prstGeom>
          <a:solidFill>
            <a:srgbClr val="0A0A0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/>
            </a:lvl1pPr>
            <a:lvl2pPr marL="342900" indent="247650">
              <a:buClrTx/>
              <a:buSzTx/>
              <a:buFontTx/>
              <a:buNone/>
              <a:defRPr sz="1200" b="0"/>
            </a:lvl2pPr>
            <a:lvl3pPr marL="342900" indent="723900">
              <a:buClrTx/>
              <a:buSzTx/>
              <a:buFontTx/>
              <a:buNone/>
              <a:defRPr sz="1200" b="0"/>
            </a:lvl3pPr>
            <a:lvl4pPr marL="342900" indent="1181100">
              <a:buClrTx/>
              <a:buSzTx/>
              <a:buFontTx/>
              <a:buNone/>
              <a:defRPr sz="1200" b="0"/>
            </a:lvl4pPr>
            <a:lvl5pPr marL="342900" indent="1638300">
              <a:buClrTx/>
              <a:buSzTx/>
              <a:buFontTx/>
              <a:buNone/>
              <a:defRPr sz="1200" b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8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4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itle Text"/>
          <p:cNvSpPr txBox="1">
            <a:spLocks noGrp="1"/>
          </p:cNvSpPr>
          <p:nvPr>
            <p:ph type="title"/>
          </p:nvPr>
        </p:nvSpPr>
        <p:spPr>
          <a:xfrm>
            <a:off x="225824" y="137160"/>
            <a:ext cx="7689601" cy="594000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43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13424" y="914400"/>
            <a:ext cx="3070201" cy="3336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500">
                <a:solidFill>
                  <a:srgbClr val="2D8FE2"/>
                </a:solidFill>
              </a:defRPr>
            </a:lvl1pPr>
            <a:lvl2pPr marL="342900" indent="247650">
              <a:buClrTx/>
              <a:buSzTx/>
              <a:buFontTx/>
              <a:buNone/>
              <a:defRPr sz="1500">
                <a:solidFill>
                  <a:srgbClr val="2D8FE2"/>
                </a:solidFill>
              </a:defRPr>
            </a:lvl2pPr>
            <a:lvl3pPr marL="342900" indent="723900">
              <a:buClrTx/>
              <a:buSzTx/>
              <a:buFontTx/>
              <a:buNone/>
              <a:defRPr sz="1500">
                <a:solidFill>
                  <a:srgbClr val="2D8FE2"/>
                </a:solidFill>
              </a:defRPr>
            </a:lvl3pPr>
            <a:lvl4pPr marL="342900" indent="1181100">
              <a:buClrTx/>
              <a:buSzTx/>
              <a:buFontTx/>
              <a:buNone/>
              <a:defRPr sz="1500">
                <a:solidFill>
                  <a:srgbClr val="2D8FE2"/>
                </a:solidFill>
              </a:defRPr>
            </a:lvl4pPr>
            <a:lvl5pPr marL="342900" indent="1638300">
              <a:buClrTx/>
              <a:buSzTx/>
              <a:buFontTx/>
              <a:buNone/>
              <a:defRPr sz="1500">
                <a:solidFill>
                  <a:srgbClr val="2D8FE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8" name="Google Shape;353;p46"/>
          <p:cNvSpPr/>
          <p:nvPr/>
        </p:nvSpPr>
        <p:spPr>
          <a:xfrm>
            <a:off x="240025" y="1020329"/>
            <a:ext cx="457201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39" name="Google Shape;354;p46"/>
          <p:cNvSpPr/>
          <p:nvPr/>
        </p:nvSpPr>
        <p:spPr>
          <a:xfrm>
            <a:off x="240025" y="1965230"/>
            <a:ext cx="457201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0" name="Google Shape;355;p46"/>
          <p:cNvSpPr/>
          <p:nvPr/>
        </p:nvSpPr>
        <p:spPr>
          <a:xfrm>
            <a:off x="240025" y="2872980"/>
            <a:ext cx="457201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1" name="Google Shape;356;p46"/>
          <p:cNvSpPr/>
          <p:nvPr/>
        </p:nvSpPr>
        <p:spPr>
          <a:xfrm>
            <a:off x="240025" y="3771229"/>
            <a:ext cx="457201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2" name="Google Shape;365;p46"/>
          <p:cNvSpPr/>
          <p:nvPr/>
        </p:nvSpPr>
        <p:spPr>
          <a:xfrm>
            <a:off x="4572000" y="1020329"/>
            <a:ext cx="457200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3" name="Google Shape;366;p46"/>
          <p:cNvSpPr/>
          <p:nvPr/>
        </p:nvSpPr>
        <p:spPr>
          <a:xfrm>
            <a:off x="4572000" y="1965230"/>
            <a:ext cx="457200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4" name="Google Shape;367;p46"/>
          <p:cNvSpPr/>
          <p:nvPr/>
        </p:nvSpPr>
        <p:spPr>
          <a:xfrm>
            <a:off x="4572000" y="2872980"/>
            <a:ext cx="457200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5" name="Google Shape;368;p46"/>
          <p:cNvSpPr/>
          <p:nvPr/>
        </p:nvSpPr>
        <p:spPr>
          <a:xfrm>
            <a:off x="4572000" y="3771229"/>
            <a:ext cx="457200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372;p47"/>
          <p:cNvSpPr/>
          <p:nvPr/>
        </p:nvSpPr>
        <p:spPr>
          <a:xfrm flipH="1">
            <a:off x="3453715" y="847989"/>
            <a:ext cx="1" cy="3443401"/>
          </a:xfrm>
          <a:prstGeom prst="line">
            <a:avLst/>
          </a:prstGeom>
          <a:ln w="12700">
            <a:solidFill>
              <a:srgbClr val="A5A5A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43812" y="1369180"/>
            <a:ext cx="4742702" cy="13164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3000" b="0">
                <a:solidFill>
                  <a:srgbClr val="23232D"/>
                </a:solidFill>
              </a:defRPr>
            </a:lvl1pPr>
            <a:lvl2pPr marL="342900" indent="247650">
              <a:buClrTx/>
              <a:buSzTx/>
              <a:buFontTx/>
              <a:buNone/>
              <a:defRPr sz="3000" b="0">
                <a:solidFill>
                  <a:srgbClr val="23232D"/>
                </a:solidFill>
              </a:defRPr>
            </a:lvl2pPr>
            <a:lvl3pPr marL="342900" indent="723900">
              <a:buClrTx/>
              <a:buSzTx/>
              <a:buFontTx/>
              <a:buNone/>
              <a:defRPr sz="3000" b="0">
                <a:solidFill>
                  <a:srgbClr val="23232D"/>
                </a:solidFill>
              </a:defRPr>
            </a:lvl3pPr>
            <a:lvl4pPr marL="342900" indent="1181100">
              <a:buClrTx/>
              <a:buSzTx/>
              <a:buFontTx/>
              <a:buNone/>
              <a:defRPr sz="3000" b="0">
                <a:solidFill>
                  <a:srgbClr val="23232D"/>
                </a:solidFill>
              </a:defRPr>
            </a:lvl4pPr>
            <a:lvl5pPr marL="342900" indent="1638300">
              <a:buClrTx/>
              <a:buSzTx/>
              <a:buFontTx/>
              <a:buNone/>
              <a:defRPr sz="3000" b="0">
                <a:solidFill>
                  <a:srgbClr val="23232D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386;p4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3718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03856" y="1249399"/>
            <a:ext cx="7536301" cy="13164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1pPr>
            <a:lvl2pPr marL="342900" indent="24765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2pPr>
            <a:lvl3pPr marL="342900" indent="7239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3pPr>
            <a:lvl4pPr marL="342900" indent="11811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4pPr>
            <a:lvl5pPr marL="342900" indent="16383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393;p5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2D8FE2"/>
                </a:solidFill>
              </a:defRPr>
            </a:pPr>
            <a:endParaRPr/>
          </a:p>
        </p:txBody>
      </p:sp>
      <p:sp>
        <p:nvSpPr>
          <p:cNvPr id="4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03856" y="1249399"/>
            <a:ext cx="7536301" cy="13164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1pPr>
            <a:lvl2pPr marL="342900" indent="24765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2pPr>
            <a:lvl3pPr marL="342900" indent="7239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3pPr>
            <a:lvl4pPr marL="342900" indent="11811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4pPr>
            <a:lvl5pPr marL="342900" indent="16383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06;p52"/>
          <p:cNvSpPr/>
          <p:nvPr/>
        </p:nvSpPr>
        <p:spPr>
          <a:xfrm flipH="1">
            <a:off x="108" y="-2"/>
            <a:ext cx="77101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8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49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0" name="Google Shape;409;p52"/>
          <p:cNvSpPr/>
          <p:nvPr/>
        </p:nvSpPr>
        <p:spPr>
          <a:xfrm>
            <a:off x="4579199" y="822638"/>
            <a:ext cx="3593101" cy="3602400"/>
          </a:xfrm>
          <a:prstGeom prst="rect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itle Text"/>
          <p:cNvSpPr txBox="1">
            <a:spLocks noGrp="1"/>
          </p:cNvSpPr>
          <p:nvPr>
            <p:ph type="title"/>
          </p:nvPr>
        </p:nvSpPr>
        <p:spPr>
          <a:xfrm>
            <a:off x="5909950" y="768100"/>
            <a:ext cx="2871901" cy="955501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0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909950" y="2698999"/>
            <a:ext cx="2871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0" name="Google Shape;416;p53"/>
          <p:cNvSpPr/>
          <p:nvPr/>
        </p:nvSpPr>
        <p:spPr>
          <a:xfrm>
            <a:off x="-1" y="0"/>
            <a:ext cx="5496602" cy="5143500"/>
          </a:xfrm>
          <a:prstGeom prst="rect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1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0" name="Google Shape;423;p54"/>
          <p:cNvSpPr/>
          <p:nvPr/>
        </p:nvSpPr>
        <p:spPr>
          <a:xfrm>
            <a:off x="3668531" y="0"/>
            <a:ext cx="5496601" cy="5143500"/>
          </a:xfrm>
          <a:prstGeom prst="rect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ue Bar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429;p56"/>
          <p:cNvSpPr/>
          <p:nvPr/>
        </p:nvSpPr>
        <p:spPr>
          <a:xfrm flipH="1">
            <a:off x="-129" y="-2"/>
            <a:ext cx="3755700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lai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8600" y="1001643"/>
            <a:ext cx="3469500" cy="1687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Google Shape;63;p9"/>
          <p:cNvSpPr txBox="1">
            <a:spLocks noGrp="1"/>
          </p:cNvSpPr>
          <p:nvPr>
            <p:ph type="body" sz="quarter" idx="21"/>
          </p:nvPr>
        </p:nvSpPr>
        <p:spPr>
          <a:xfrm>
            <a:off x="4412868" y="1001644"/>
            <a:ext cx="3469501" cy="1687199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76" name="Google Shape;64;p9"/>
          <p:cNvSpPr txBox="1">
            <a:spLocks noGrp="1"/>
          </p:cNvSpPr>
          <p:nvPr>
            <p:ph type="body" sz="quarter" idx="22"/>
          </p:nvPr>
        </p:nvSpPr>
        <p:spPr>
          <a:xfrm>
            <a:off x="228599" y="3084975"/>
            <a:ext cx="3469501" cy="16872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77" name="Google Shape;65;p9"/>
          <p:cNvSpPr txBox="1">
            <a:spLocks noGrp="1"/>
          </p:cNvSpPr>
          <p:nvPr>
            <p:ph type="body" sz="quarter" idx="23"/>
          </p:nvPr>
        </p:nvSpPr>
        <p:spPr>
          <a:xfrm>
            <a:off x="4412868" y="3084975"/>
            <a:ext cx="3469501" cy="16872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78" name="Title Text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1" cy="594000"/>
          </a:xfrm>
          <a:prstGeom prst="rect">
            <a:avLst/>
          </a:prstGeom>
        </p:spPr>
        <p:txBody>
          <a:bodyPr anchor="ctr"/>
          <a:lstStyle>
            <a:lvl1pPr>
              <a:defRPr sz="2900"/>
            </a:lvl1pPr>
          </a:lstStyle>
          <a:p>
            <a:r>
              <a:t>Title Text</a:t>
            </a:r>
          </a:p>
        </p:txBody>
      </p:sp>
      <p:sp>
        <p:nvSpPr>
          <p:cNvPr id="79" name="Google Shape;67;p9"/>
          <p:cNvSpPr/>
          <p:nvPr/>
        </p:nvSpPr>
        <p:spPr>
          <a:xfrm flipH="1">
            <a:off x="108" y="-2"/>
            <a:ext cx="77101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rey Bar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434;p57"/>
          <p:cNvSpPr/>
          <p:nvPr/>
        </p:nvSpPr>
        <p:spPr>
          <a:xfrm flipH="1">
            <a:off x="-129" y="-2"/>
            <a:ext cx="3755700" cy="5143501"/>
          </a:xfrm>
          <a:prstGeom prst="rect">
            <a:avLst/>
          </a:prstGeom>
          <a:solidFill>
            <a:srgbClr val="53718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ck Bar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439;p58"/>
          <p:cNvSpPr/>
          <p:nvPr/>
        </p:nvSpPr>
        <p:spPr>
          <a:xfrm flipH="1">
            <a:off x="-129" y="-2"/>
            <a:ext cx="3755700" cy="5143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hite Bar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444;p59"/>
          <p:cNvSpPr/>
          <p:nvPr/>
        </p:nvSpPr>
        <p:spPr>
          <a:xfrm flipH="1">
            <a:off x="3755699" y="0"/>
            <a:ext cx="5388302" cy="5143500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hite Lin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449;p60"/>
          <p:cNvSpPr/>
          <p:nvPr/>
        </p:nvSpPr>
        <p:spPr>
          <a:xfrm flipH="1">
            <a:off x="3755571" y="0"/>
            <a:ext cx="1" cy="5143501"/>
          </a:xfrm>
          <a:prstGeom prst="line">
            <a:avLst/>
          </a:prstGeom>
          <a:ln w="12700">
            <a:solidFill>
              <a:srgbClr val="7F8FA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68" name="Title Text"/>
          <p:cNvSpPr txBox="1">
            <a:spLocks noGrp="1"/>
          </p:cNvSpPr>
          <p:nvPr>
            <p:ph type="title"/>
          </p:nvPr>
        </p:nvSpPr>
        <p:spPr>
          <a:xfrm>
            <a:off x="320040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Title Text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/>
          <a:lstStyle>
            <a:lvl1pPr algn="ctr">
              <a:defRPr sz="5200"/>
            </a:lvl1pPr>
          </a:lstStyle>
          <a:p>
            <a:r>
              <a:t>Title Text</a:t>
            </a:r>
          </a:p>
        </p:txBody>
      </p:sp>
      <p:sp>
        <p:nvSpPr>
          <p:cNvPr id="5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1pPr>
            <a:lvl2pPr marL="342900" indent="247650" algn="ctr">
              <a:lnSpc>
                <a:spcPct val="100000"/>
              </a:lnSpc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2pPr>
            <a:lvl3pPr marL="342900" indent="723900" algn="ctr">
              <a:lnSpc>
                <a:spcPct val="100000"/>
              </a:lnSpc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3pPr>
            <a:lvl4pPr marL="342900" indent="1181100" algn="ctr">
              <a:lnSpc>
                <a:spcPct val="100000"/>
              </a:lnSpc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4pPr>
            <a:lvl5pPr marL="342900" indent="1638300" algn="ctr">
              <a:lnSpc>
                <a:spcPct val="100000"/>
              </a:lnSpc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9" name="Google Shape;458;p61"/>
          <p:cNvSpPr/>
          <p:nvPr/>
        </p:nvSpPr>
        <p:spPr>
          <a:xfrm>
            <a:off x="6550" y="4861750"/>
            <a:ext cx="2889600" cy="281701"/>
          </a:xfrm>
          <a:prstGeom prst="rect">
            <a:avLst/>
          </a:prstGeom>
          <a:solidFill>
            <a:srgbClr val="0A0A0C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u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72;p10"/>
          <p:cNvSpPr/>
          <p:nvPr/>
        </p:nvSpPr>
        <p:spPr>
          <a:xfrm>
            <a:off x="0" y="-2"/>
            <a:ext cx="3543300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8" name="Body Level One…"/>
          <p:cNvSpPr txBox="1">
            <a:spLocks noGrp="1"/>
          </p:cNvSpPr>
          <p:nvPr>
            <p:ph type="body" idx="1"/>
          </p:nvPr>
        </p:nvSpPr>
        <p:spPr>
          <a:xfrm>
            <a:off x="3743325" y="740663"/>
            <a:ext cx="4929300" cy="40578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Font typeface="Arial"/>
            </a:lvl1pPr>
            <a:lvl2pPr>
              <a:buFont typeface="Arial"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Title Text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1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Grey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80;p11"/>
          <p:cNvSpPr/>
          <p:nvPr/>
        </p:nvSpPr>
        <p:spPr>
          <a:xfrm>
            <a:off x="0" y="-2"/>
            <a:ext cx="3543300" cy="5143501"/>
          </a:xfrm>
          <a:prstGeom prst="rect">
            <a:avLst/>
          </a:prstGeom>
          <a:solidFill>
            <a:srgbClr val="53718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" name="Body Level One…"/>
          <p:cNvSpPr txBox="1">
            <a:spLocks noGrp="1"/>
          </p:cNvSpPr>
          <p:nvPr>
            <p:ph type="body" idx="1"/>
          </p:nvPr>
        </p:nvSpPr>
        <p:spPr>
          <a:xfrm>
            <a:off x="3743325" y="740663"/>
            <a:ext cx="4929000" cy="40578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Font typeface="Arial"/>
            </a:lvl1pPr>
            <a:lvl2pPr>
              <a:buFont typeface="Arial"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" name="Title Text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1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ck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88;p12"/>
          <p:cNvSpPr/>
          <p:nvPr/>
        </p:nvSpPr>
        <p:spPr>
          <a:xfrm>
            <a:off x="0" y="-2"/>
            <a:ext cx="3543300" cy="5143501"/>
          </a:xfrm>
          <a:prstGeom prst="rect">
            <a:avLst/>
          </a:prstGeom>
          <a:solidFill>
            <a:srgbClr val="0A0A0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" name="Body Level One…"/>
          <p:cNvSpPr txBox="1">
            <a:spLocks noGrp="1"/>
          </p:cNvSpPr>
          <p:nvPr>
            <p:ph type="body" idx="1"/>
          </p:nvPr>
        </p:nvSpPr>
        <p:spPr>
          <a:xfrm>
            <a:off x="3743325" y="740663"/>
            <a:ext cx="4929000" cy="40578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Font typeface="Arial"/>
            </a:lvl1pPr>
            <a:lvl2pPr>
              <a:buFont typeface="Arial"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1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Whit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96;p13"/>
          <p:cNvSpPr/>
          <p:nvPr/>
        </p:nvSpPr>
        <p:spPr>
          <a:xfrm>
            <a:off x="3543301" y="-2"/>
            <a:ext cx="5600701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xfrm>
            <a:off x="3743325" y="740663"/>
            <a:ext cx="4929000" cy="40578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Font typeface="Arial"/>
            </a:lvl1pPr>
            <a:lvl2pPr>
              <a:buFont typeface="Arial"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92430" y="3209544"/>
            <a:ext cx="8169901" cy="120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3098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>
            <a:spAutoFit/>
          </a:bodyPr>
          <a:lstStyle>
            <a:lvl1pPr algn="r"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5" r:id="rId44"/>
    <p:sldLayoutId id="2147483696" r:id="rId45"/>
    <p:sldLayoutId id="2147483698" r:id="rId46"/>
    <p:sldLayoutId id="2147483699" r:id="rId47"/>
    <p:sldLayoutId id="2147483700" r:id="rId48"/>
    <p:sldLayoutId id="2147483702" r:id="rId49"/>
    <p:sldLayoutId id="2147483703" r:id="rId50"/>
    <p:sldLayoutId id="2147483704" r:id="rId51"/>
    <p:sldLayoutId id="2147483705" r:id="rId52"/>
    <p:sldLayoutId id="2147483706" r:id="rId53"/>
    <p:sldLayoutId id="2147483707" r:id="rId54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9pPr>
    </p:titleStyle>
    <p:bodyStyle>
      <a:lvl1pPr marL="457200" marR="0" indent="-3429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1pPr>
      <a:lvl2pPr marL="979169" marR="0" indent="-388619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2pPr>
      <a:lvl3pPr marL="15240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3pPr>
      <a:lvl4pPr marL="19812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4pPr>
      <a:lvl5pPr marL="24384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5pPr>
      <a:lvl6pPr marL="28956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6pPr>
      <a:lvl7pPr marL="33528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7pPr>
      <a:lvl8pPr marL="38100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8pPr>
      <a:lvl9pPr marL="42672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217B8-2375-7BFD-D502-FF56E748A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aboard the AI Hype Train!</a:t>
            </a:r>
          </a:p>
        </p:txBody>
      </p:sp>
      <p:pic>
        <p:nvPicPr>
          <p:cNvPr id="2050" name="Picture 2" descr="What's New in Artificial Intelligence From the 2023 Gartner Hype Cycle™">
            <a:extLst>
              <a:ext uri="{FF2B5EF4-FFF2-40B4-BE49-F238E27FC236}">
                <a16:creationId xmlns:a16="http://schemas.microsoft.com/office/drawing/2014/main" id="{2AB73A4A-C584-3061-51AC-12B60BA68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662" y="1087393"/>
            <a:ext cx="3889757" cy="357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C1062A-AB04-5D6C-E63F-6561F8180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89" y="1087392"/>
            <a:ext cx="3591045" cy="357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4386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F185-4135-2419-45B9-69DB0B46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activations become serial numbers representing concepts called “vector embeddings”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77E037-24DB-5A79-2948-4AD6C3247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664" y="1221087"/>
            <a:ext cx="6140213" cy="329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6340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418C0-CBAE-06D8-0E22-E1A7546DE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703992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In a hyperspace words &amp; concepts are identified in close proximity.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50FDA9-64A5-6975-8CB9-F008D6F56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57" y="1083980"/>
            <a:ext cx="5852984" cy="29755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C6D6D8F-0382-C020-39A8-5B60D2E953B8}"/>
              </a:ext>
            </a:extLst>
          </p:cNvPr>
          <p:cNvSpPr/>
          <p:nvPr/>
        </p:nvSpPr>
        <p:spPr>
          <a:xfrm>
            <a:off x="317157" y="4712410"/>
            <a:ext cx="8509686" cy="307775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OpenAI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embedding models will create 1536 sixteen digit numbers to represent a token (~4 characters).</a:t>
            </a:r>
          </a:p>
        </p:txBody>
      </p:sp>
    </p:spTree>
    <p:extLst>
      <p:ext uri="{BB962C8B-B14F-4D97-AF65-F5344CB8AC3E}">
        <p14:creationId xmlns:p14="http://schemas.microsoft.com/office/powerpoint/2010/main" val="395784070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A5F7C-AE42-B409-7337-2DB0A6BB5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275625" cy="594000"/>
          </a:xfrm>
        </p:spPr>
        <p:txBody>
          <a:bodyPr>
            <a:normAutofit/>
          </a:bodyPr>
          <a:lstStyle/>
          <a:p>
            <a:r>
              <a:rPr lang="en-US" dirty="0"/>
              <a:t>Responses are built concept by concept, token by token.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487AA4-9B21-7404-F467-EF09B504F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1212850"/>
            <a:ext cx="4191000" cy="1358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2CE42B-9662-7516-AEA2-40BFE9EFE8B5}"/>
              </a:ext>
            </a:extLst>
          </p:cNvPr>
          <p:cNvSpPr txBox="1"/>
          <p:nvPr/>
        </p:nvSpPr>
        <p:spPr>
          <a:xfrm>
            <a:off x="494269" y="3352800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Harvard Business School 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B05947-F4E1-E3DE-6B69-C7B7E4BC78B6}"/>
              </a:ext>
            </a:extLst>
          </p:cNvPr>
          <p:cNvSpPr txBox="1"/>
          <p:nvPr/>
        </p:nvSpPr>
        <p:spPr>
          <a:xfrm>
            <a:off x="2673177" y="3622875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renowned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E84A2-121C-DBCE-B6F6-86335AA65521}"/>
              </a:ext>
            </a:extLst>
          </p:cNvPr>
          <p:cNvSpPr txBox="1"/>
          <p:nvPr/>
        </p:nvSpPr>
        <p:spPr>
          <a:xfrm>
            <a:off x="3492842" y="3892950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4F43B9-674C-3AD3-A7CA-06025E09F8D4}"/>
              </a:ext>
            </a:extLst>
          </p:cNvPr>
          <p:cNvSpPr txBox="1"/>
          <p:nvPr/>
        </p:nvSpPr>
        <p:spPr>
          <a:xfrm>
            <a:off x="3739977" y="4132132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its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82AFA-D4D0-C353-644F-646E7C905A68}"/>
              </a:ext>
            </a:extLst>
          </p:cNvPr>
          <p:cNvSpPr txBox="1"/>
          <p:nvPr/>
        </p:nvSpPr>
        <p:spPr>
          <a:xfrm>
            <a:off x="3981965" y="4402207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rigorous...</a:t>
            </a:r>
          </a:p>
        </p:txBody>
      </p:sp>
    </p:spTree>
    <p:extLst>
      <p:ext uri="{BB962C8B-B14F-4D97-AF65-F5344CB8AC3E}">
        <p14:creationId xmlns:p14="http://schemas.microsoft.com/office/powerpoint/2010/main" val="102270433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55D8B-1669-1315-1F92-8DD088614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 build token by token to construct a response.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DD3875-952E-EC6C-DFFB-AC137B0B8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78" y="4542669"/>
            <a:ext cx="7772400" cy="4636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F8826B-126D-27CE-A113-0034ADDD1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878" y="731160"/>
            <a:ext cx="4851400" cy="1295400"/>
          </a:xfrm>
          <a:prstGeom prst="rect">
            <a:avLst/>
          </a:prstGeom>
        </p:spPr>
      </p:pic>
      <p:pic>
        <p:nvPicPr>
          <p:cNvPr id="5" name="LM Studio - 4 April 2024">
            <a:hlinkClick r:id="" action="ppaction://media"/>
            <a:extLst>
              <a:ext uri="{FF2B5EF4-FFF2-40B4-BE49-F238E27FC236}">
                <a16:creationId xmlns:a16="http://schemas.microsoft.com/office/drawing/2014/main" id="{6271170E-F213-5FDA-08C4-A61F182205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6831" y="1914357"/>
            <a:ext cx="6667586" cy="23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959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53FB5-5DBB-447A-3025-3000CB626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464414" cy="594000"/>
          </a:xfrm>
        </p:spPr>
        <p:txBody>
          <a:bodyPr>
            <a:normAutofit/>
          </a:bodyPr>
          <a:lstStyle/>
          <a:p>
            <a:r>
              <a:rPr lang="en-US" dirty="0"/>
              <a:t>LM-Studio Setup  - download a small model for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2E5CD4-3F00-045A-528A-CEE36CE20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791" y="675463"/>
            <a:ext cx="6718777" cy="41880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5DC46B-1A14-7759-9F4F-36036F9E8107}"/>
              </a:ext>
            </a:extLst>
          </p:cNvPr>
          <p:cNvSpPr/>
          <p:nvPr/>
        </p:nvSpPr>
        <p:spPr>
          <a:xfrm>
            <a:off x="4200740" y="3458220"/>
            <a:ext cx="3953233" cy="453762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57BF4B-DEF8-5573-2008-6A826CDE0EDB}"/>
              </a:ext>
            </a:extLst>
          </p:cNvPr>
          <p:cNvSpPr/>
          <p:nvPr/>
        </p:nvSpPr>
        <p:spPr>
          <a:xfrm>
            <a:off x="1678693" y="1640928"/>
            <a:ext cx="2384544" cy="453762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797E2E-1A10-E419-C7FE-EA66A01E9131}"/>
              </a:ext>
            </a:extLst>
          </p:cNvPr>
          <p:cNvSpPr/>
          <p:nvPr/>
        </p:nvSpPr>
        <p:spPr>
          <a:xfrm>
            <a:off x="2346733" y="859996"/>
            <a:ext cx="403343" cy="178157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850356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60943-A9C1-8267-C382-2B6A923FC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26" y="180366"/>
            <a:ext cx="7689601" cy="594000"/>
          </a:xfrm>
        </p:spPr>
        <p:txBody>
          <a:bodyPr/>
          <a:lstStyle/>
          <a:p>
            <a:r>
              <a:rPr lang="en-US" dirty="0"/>
              <a:t>Comparing our local model to </a:t>
            </a:r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BB9D70-9C48-BE3F-42F2-A5DD03EBB938}"/>
              </a:ext>
            </a:extLst>
          </p:cNvPr>
          <p:cNvSpPr/>
          <p:nvPr/>
        </p:nvSpPr>
        <p:spPr>
          <a:xfrm>
            <a:off x="473825" y="1111160"/>
            <a:ext cx="1737360" cy="2876203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00DA33-A3F0-A68B-723A-E6A1E3E9E6D5}"/>
              </a:ext>
            </a:extLst>
          </p:cNvPr>
          <p:cNvSpPr/>
          <p:nvPr/>
        </p:nvSpPr>
        <p:spPr>
          <a:xfrm>
            <a:off x="3397134" y="1111159"/>
            <a:ext cx="1737360" cy="2876203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3F00A7-A80F-AC7B-35EB-FA129E3003AC}"/>
              </a:ext>
            </a:extLst>
          </p:cNvPr>
          <p:cNvSpPr/>
          <p:nvPr/>
        </p:nvSpPr>
        <p:spPr>
          <a:xfrm>
            <a:off x="6320443" y="1136325"/>
            <a:ext cx="1737360" cy="2876203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14273D-E922-D3BB-3681-F98CCFD9955C}"/>
              </a:ext>
            </a:extLst>
          </p:cNvPr>
          <p:cNvSpPr txBox="1"/>
          <p:nvPr/>
        </p:nvSpPr>
        <p:spPr>
          <a:xfrm>
            <a:off x="473825" y="1111158"/>
            <a:ext cx="998028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Gemma 2B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6CA723-51E9-21C1-B262-B97BA2DB56BB}"/>
              </a:ext>
            </a:extLst>
          </p:cNvPr>
          <p:cNvSpPr txBox="1"/>
          <p:nvPr/>
        </p:nvSpPr>
        <p:spPr>
          <a:xfrm>
            <a:off x="3397134" y="1111158"/>
            <a:ext cx="157350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chatGPT-3.5-turbo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685075-91FB-14C3-88B1-C2EA8D475905}"/>
              </a:ext>
            </a:extLst>
          </p:cNvPr>
          <p:cNvSpPr txBox="1"/>
          <p:nvPr/>
        </p:nvSpPr>
        <p:spPr>
          <a:xfrm>
            <a:off x="6273022" y="1111158"/>
            <a:ext cx="95795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chatGPT-4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CCA69C-B0DE-3C18-CAC9-0A0568C8124B}"/>
              </a:ext>
            </a:extLst>
          </p:cNvPr>
          <p:cNvSpPr/>
          <p:nvPr/>
        </p:nvSpPr>
        <p:spPr>
          <a:xfrm>
            <a:off x="473824" y="4253283"/>
            <a:ext cx="1737359" cy="707884"/>
          </a:xfrm>
          <a:prstGeom prst="rect">
            <a:avLst/>
          </a:prstGeom>
          <a:solidFill>
            <a:srgbClr val="7030A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srgbClr val="FAFAFF"/>
                </a:solidFill>
              </a:rPr>
              <a:t>After class, you can try other models like llama-3 8B which is very robust for a small model</a:t>
            </a:r>
            <a:endParaRPr kumimoji="0" lang="en-US" sz="1000" b="0" i="0" u="none" strike="noStrike" cap="none" spc="0" normalizeH="0" baseline="0" dirty="0">
              <a:ln>
                <a:noFill/>
              </a:ln>
              <a:solidFill>
                <a:srgbClr val="FAFA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172AC1-3573-F102-A942-C4F4DD3F4753}"/>
              </a:ext>
            </a:extLst>
          </p:cNvPr>
          <p:cNvSpPr txBox="1"/>
          <p:nvPr/>
        </p:nvSpPr>
        <p:spPr>
          <a:xfrm>
            <a:off x="475459" y="1810596"/>
            <a:ext cx="1562794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15888" marR="0" indent="-1079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Open-Source Google</a:t>
            </a:r>
          </a:p>
          <a:p>
            <a:pPr marL="115888" marR="0" indent="-1079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2B Parameters </a:t>
            </a:r>
          </a:p>
          <a:p>
            <a:pPr marL="115888" marR="0" indent="-1079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000" dirty="0"/>
              <a:t>Q8: 8-bit integer would be 256 distinct values, typically ranging from -128 to 127 or from 0 to 255, depending upon the usage for vectors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0BBD5C-915D-19C2-0F78-ED4B7911AD7A}"/>
              </a:ext>
            </a:extLst>
          </p:cNvPr>
          <p:cNvSpPr txBox="1"/>
          <p:nvPr/>
        </p:nvSpPr>
        <p:spPr>
          <a:xfrm>
            <a:off x="3501040" y="1570926"/>
            <a:ext cx="1562794" cy="8617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15888" marR="0" indent="-1079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Closed-Source </a:t>
            </a:r>
            <a:r>
              <a:rPr kumimoji="0" lang="en-US" sz="1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OpenAI</a:t>
            </a:r>
            <a:endParaRPr kumimoji="0" 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115888" marR="0" indent="-1079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000" dirty="0"/>
              <a:t>175</a:t>
            </a: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B Parameters </a:t>
            </a:r>
          </a:p>
          <a:p>
            <a:pPr marL="115888" marR="0" indent="-1079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000" dirty="0"/>
              <a:t>Float 32: uses 32 bits of memory to store a number, for a vector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803DD2-12D5-299B-AE1C-9C0A016AB11C}"/>
              </a:ext>
            </a:extLst>
          </p:cNvPr>
          <p:cNvSpPr txBox="1"/>
          <p:nvPr/>
        </p:nvSpPr>
        <p:spPr>
          <a:xfrm>
            <a:off x="6407726" y="1564867"/>
            <a:ext cx="1562794" cy="1015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15888" marR="0" indent="-1079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Closed-Source </a:t>
            </a:r>
            <a:r>
              <a:rPr kumimoji="0" lang="en-US" sz="1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OpenAI</a:t>
            </a:r>
            <a:endParaRPr kumimoji="0" 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115888" marR="0" indent="-1079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000" dirty="0"/>
              <a:t>8*220</a:t>
            </a: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B =1.7T Parameters </a:t>
            </a:r>
          </a:p>
          <a:p>
            <a:pPr marL="115888" indent="-107950">
              <a:buFont typeface="Arial" panose="020B0604020202020204" pitchFamily="34" charset="0"/>
              <a:buChar char="•"/>
            </a:pPr>
            <a:r>
              <a:rPr lang="en-US" sz="1000" dirty="0"/>
              <a:t>Float 32: uses 32 bits of memory to store a number, for a vector.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5F79EE-EDB8-3342-FCD9-4D9858CDD815}"/>
              </a:ext>
            </a:extLst>
          </p:cNvPr>
          <p:cNvSpPr txBox="1"/>
          <p:nvPr/>
        </p:nvSpPr>
        <p:spPr>
          <a:xfrm>
            <a:off x="473824" y="3335072"/>
            <a:ext cx="1662547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000" dirty="0"/>
              <a:t>2 billion parameters * 1 byte per parameter = 2 billion bytes = 2 GB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9407AA-C9E0-2E1B-04CE-7FC7DA3471B0}"/>
              </a:ext>
            </a:extLst>
          </p:cNvPr>
          <p:cNvSpPr txBox="1"/>
          <p:nvPr/>
        </p:nvSpPr>
        <p:spPr>
          <a:xfrm>
            <a:off x="3404246" y="3226050"/>
            <a:ext cx="1573507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000" dirty="0"/>
              <a:t>175 billion parameters * 4 bytes per parameter = 700 billion bytes = 700 GB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DCA6E7-AAFD-FA18-A8F5-64CBB74C9FEF}"/>
              </a:ext>
            </a:extLst>
          </p:cNvPr>
          <p:cNvSpPr txBox="1"/>
          <p:nvPr/>
        </p:nvSpPr>
        <p:spPr>
          <a:xfrm>
            <a:off x="6338584" y="3422448"/>
            <a:ext cx="1784782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000" dirty="0"/>
              <a:t>6.8 trillion bytes = 6.8 million GB = 6800 TB = 6.8 PB (Petabytes)</a:t>
            </a:r>
          </a:p>
        </p:txBody>
      </p:sp>
    </p:spTree>
    <p:extLst>
      <p:ext uri="{BB962C8B-B14F-4D97-AF65-F5344CB8AC3E}">
        <p14:creationId xmlns:p14="http://schemas.microsoft.com/office/powerpoint/2010/main" val="379686646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086F4-B654-CB79-3F7D-2D4BF22B6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Once downloaded, load the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03C1DF-6093-5893-20AC-3F67868BA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793" y="654440"/>
            <a:ext cx="7124414" cy="444093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7DDCFA-FB49-8137-C6B4-0F471379F56D}"/>
              </a:ext>
            </a:extLst>
          </p:cNvPr>
          <p:cNvSpPr/>
          <p:nvPr/>
        </p:nvSpPr>
        <p:spPr>
          <a:xfrm>
            <a:off x="2908206" y="787803"/>
            <a:ext cx="3375716" cy="298477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363166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086F4-B654-CB79-3F7D-2D4BF22B6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 local LLM using the chat interface.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9CC56A-869A-538E-1607-FEC156C72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647" y="631767"/>
            <a:ext cx="3912131" cy="44567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B16D3A7-B8B4-960A-7A5E-CFA331AF884B}"/>
              </a:ext>
            </a:extLst>
          </p:cNvPr>
          <p:cNvSpPr/>
          <p:nvPr/>
        </p:nvSpPr>
        <p:spPr>
          <a:xfrm>
            <a:off x="3100710" y="1379693"/>
            <a:ext cx="3375716" cy="298477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806948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53695-E06A-4D0A-C645-5B53E3EF2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on the server and then start your local server.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9A053D-A21A-8C5D-F3ED-8DF2883AD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433" y="577861"/>
            <a:ext cx="5575316" cy="44284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6F2D10-D8BF-45DD-9DB4-531880DE43E4}"/>
              </a:ext>
            </a:extLst>
          </p:cNvPr>
          <p:cNvSpPr/>
          <p:nvPr/>
        </p:nvSpPr>
        <p:spPr>
          <a:xfrm>
            <a:off x="2041931" y="1904427"/>
            <a:ext cx="433137" cy="426262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9A66A1-FBD3-8930-5654-A2A6004AEC1B}"/>
              </a:ext>
            </a:extLst>
          </p:cNvPr>
          <p:cNvSpPr/>
          <p:nvPr/>
        </p:nvSpPr>
        <p:spPr>
          <a:xfrm>
            <a:off x="3404364" y="2854349"/>
            <a:ext cx="789501" cy="426262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765674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00843-B945-5250-9726-12EB7AAC0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let’s use R to interface with the local server.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BD1C0F-BC9F-11F7-974B-15D18B226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073" y="731160"/>
            <a:ext cx="5055979" cy="40159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361CD3-8739-A9D8-7F14-5B258D999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9" y="1926424"/>
            <a:ext cx="3823762" cy="1710550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A02583-7619-7316-6322-CB64CE6907CE}"/>
              </a:ext>
            </a:extLst>
          </p:cNvPr>
          <p:cNvSpPr/>
          <p:nvPr/>
        </p:nvSpPr>
        <p:spPr>
          <a:xfrm>
            <a:off x="3114460" y="2770701"/>
            <a:ext cx="3444469" cy="226881"/>
          </a:xfrm>
          <a:prstGeom prst="rightArrow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583440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4FD4-7780-F7BA-0B47-8E00850E4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965" y="1977749"/>
            <a:ext cx="3423538" cy="1037299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Get off my lawn!</a:t>
            </a:r>
            <a:br>
              <a:rPr lang="en-US" sz="4000" dirty="0"/>
            </a:br>
            <a:r>
              <a:rPr lang="en-US" sz="2200" dirty="0"/>
              <a:t>AI is just pattern recognition.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E8EF85-04C9-5B58-9F62-174A37745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196" y="0"/>
            <a:ext cx="516180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1862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A22EE-38E8-1407-9D10-45931ED4E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Inputs to watch out for.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E2017A-AD31-597D-BC2E-B4EDBAD07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39" y="1115070"/>
            <a:ext cx="6512521" cy="291335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AC9A5D-A40C-DC73-1A96-03230CD2CBA8}"/>
              </a:ext>
            </a:extLst>
          </p:cNvPr>
          <p:cNvSpPr/>
          <p:nvPr/>
        </p:nvSpPr>
        <p:spPr>
          <a:xfrm>
            <a:off x="2358190" y="2868099"/>
            <a:ext cx="1904427" cy="225735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278A81-F098-5B72-3FF6-65E7754B8AD8}"/>
              </a:ext>
            </a:extLst>
          </p:cNvPr>
          <p:cNvSpPr/>
          <p:nvPr/>
        </p:nvSpPr>
        <p:spPr>
          <a:xfrm>
            <a:off x="4695753" y="2235782"/>
            <a:ext cx="2282562" cy="95410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You may get an error if you loaded another model or multiple models are runnin</a:t>
            </a:r>
            <a:r>
              <a:rPr lang="en-US" dirty="0">
                <a:solidFill>
                  <a:srgbClr val="FAFAFF"/>
                </a:solidFill>
              </a:rPr>
              <a:t>g in the server.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AFA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672762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016D-8C68-6CFD-011D-019C9B407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A_lm-studio.R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33D968-AEFF-E062-4A4F-748738651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315" y="531824"/>
            <a:ext cx="4134249" cy="407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381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0F1B-B9E0-679B-5CB4-7C597E880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 </a:t>
            </a:r>
            <a:r>
              <a:rPr lang="en-US"/>
              <a:t>stumble easily.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D96C88-8936-F695-624C-21C4F1D97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624" y="215900"/>
            <a:ext cx="48006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3246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6659F-624D-8F6F-1E24-7E7EC778A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Fails relatively simple tasks.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9C0DB0-5A8C-2FE1-222B-0DCE7C0CB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744" y="0"/>
            <a:ext cx="4778256" cy="5141255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835B1B1E-43DC-FAF8-91B0-5079A83AB510}"/>
              </a:ext>
            </a:extLst>
          </p:cNvPr>
          <p:cNvSpPr/>
          <p:nvPr/>
        </p:nvSpPr>
        <p:spPr>
          <a:xfrm>
            <a:off x="3011332" y="4283242"/>
            <a:ext cx="1732548" cy="233756"/>
          </a:xfrm>
          <a:prstGeom prst="rightArrow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195030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25960-6DED-217B-7FC3-C46D39A11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window matters.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4AA0EA-9689-77E2-11A9-F3EF63A68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472" y="1582628"/>
            <a:ext cx="4624485" cy="22205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243A4F-B9E4-EE3D-AE73-BF5D2A92D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15" y="1582628"/>
            <a:ext cx="3948691" cy="125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18031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C85FE-D39C-888D-59DC-F4534528E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Hallucinations.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2CD90B-BAB0-4FAA-B7F4-A12E75DE6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215" y="1088939"/>
            <a:ext cx="5189456" cy="344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2115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0780B-9414-30FC-9BB6-40B1B45B7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Prompting really matters.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E8A700-BCD9-3DB4-104F-8DA6EF3EB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741" y="1768743"/>
            <a:ext cx="4704606" cy="17570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D71B54-5B97-A7FA-8BC9-CBA89BA2EE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51"/>
          <a:stretch/>
        </p:blipFill>
        <p:spPr>
          <a:xfrm>
            <a:off x="339653" y="1768743"/>
            <a:ext cx="3210855" cy="17570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ACF7BD-0CE0-CB71-AE52-CD5DB0C73E0E}"/>
              </a:ext>
            </a:extLst>
          </p:cNvPr>
          <p:cNvSpPr txBox="1"/>
          <p:nvPr/>
        </p:nvSpPr>
        <p:spPr>
          <a:xfrm>
            <a:off x="982798" y="1460968"/>
            <a:ext cx="1663274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Knowledge from A to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02D531-72BA-6CED-DCAC-EEDF98C2A193}"/>
              </a:ext>
            </a:extLst>
          </p:cNvPr>
          <p:cNvSpPr txBox="1"/>
          <p:nvPr/>
        </p:nvSpPr>
        <p:spPr>
          <a:xfrm>
            <a:off x="5666293" y="1460967"/>
            <a:ext cx="1645641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Knowledge from B to ?</a:t>
            </a:r>
          </a:p>
        </p:txBody>
      </p:sp>
    </p:spTree>
    <p:extLst>
      <p:ext uri="{BB962C8B-B14F-4D97-AF65-F5344CB8AC3E}">
        <p14:creationId xmlns:p14="http://schemas.microsoft.com/office/powerpoint/2010/main" val="131855916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A0C59-878D-2F5E-C00D-2F53B9C9D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of the physical world is incomplete.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73DDBB-56BB-EC74-22B2-C7D4589D4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794" y="889353"/>
            <a:ext cx="5314411" cy="411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1686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17AFB-0D5B-D117-C788-743FBFD94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concept if what it will do in the future.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C66D18-209C-44F3-0C96-43368A1DF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151" y="871360"/>
            <a:ext cx="5691629" cy="16237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FC0834-DD9D-BF6C-99EA-9C0575A6DC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151" y="3006297"/>
            <a:ext cx="5691629" cy="162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9652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771F2-6040-92F0-9FC0-176CAE45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ML</a:t>
            </a:r>
          </a:p>
        </p:txBody>
      </p:sp>
      <p:sp>
        <p:nvSpPr>
          <p:cNvPr id="3" name="Google Shape;1123;p138">
            <a:extLst>
              <a:ext uri="{FF2B5EF4-FFF2-40B4-BE49-F238E27FC236}">
                <a16:creationId xmlns:a16="http://schemas.microsoft.com/office/drawing/2014/main" id="{D7AD5283-E0A5-A8F3-FB72-E082C2AF49DB}"/>
              </a:ext>
            </a:extLst>
          </p:cNvPr>
          <p:cNvSpPr/>
          <p:nvPr/>
        </p:nvSpPr>
        <p:spPr>
          <a:xfrm>
            <a:off x="285749" y="1966024"/>
            <a:ext cx="3781501" cy="1"/>
          </a:xfrm>
          <a:prstGeom prst="line">
            <a:avLst/>
          </a:prstGeom>
          <a:ln>
            <a:solidFill>
              <a:srgbClr val="FF5600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6" name="Google Shape;1124;p138">
            <a:extLst>
              <a:ext uri="{FF2B5EF4-FFF2-40B4-BE49-F238E27FC236}">
                <a16:creationId xmlns:a16="http://schemas.microsoft.com/office/drawing/2014/main" id="{DC7DBD5C-7DCF-1F93-56B4-1938EB13F5C1}"/>
              </a:ext>
            </a:extLst>
          </p:cNvPr>
          <p:cNvGrpSpPr/>
          <p:nvPr/>
        </p:nvGrpSpPr>
        <p:grpSpPr>
          <a:xfrm>
            <a:off x="1544699" y="1818724"/>
            <a:ext cx="1263601" cy="294601"/>
            <a:chOff x="0" y="0"/>
            <a:chExt cx="1263600" cy="294599"/>
          </a:xfrm>
        </p:grpSpPr>
        <p:sp>
          <p:nvSpPr>
            <p:cNvPr id="7" name="Rectangle">
              <a:extLst>
                <a:ext uri="{FF2B5EF4-FFF2-40B4-BE49-F238E27FC236}">
                  <a16:creationId xmlns:a16="http://schemas.microsoft.com/office/drawing/2014/main" id="{92870583-22BF-6EB6-E2D9-915A982F6D11}"/>
                </a:ext>
              </a:extLst>
            </p:cNvPr>
            <p:cNvSpPr/>
            <p:nvPr/>
          </p:nvSpPr>
          <p:spPr>
            <a:xfrm>
              <a:off x="0" y="61949"/>
              <a:ext cx="1263601" cy="170701"/>
            </a:xfrm>
            <a:prstGeom prst="rect">
              <a:avLst/>
            </a:prstGeom>
            <a:solidFill>
              <a:srgbClr val="0A0A0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 b="1">
                  <a:solidFill>
                    <a:srgbClr val="FF5600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/>
            </a:p>
          </p:txBody>
        </p:sp>
        <p:sp>
          <p:nvSpPr>
            <p:cNvPr id="8" name="Deterministic">
              <a:extLst>
                <a:ext uri="{FF2B5EF4-FFF2-40B4-BE49-F238E27FC236}">
                  <a16:creationId xmlns:a16="http://schemas.microsoft.com/office/drawing/2014/main" id="{3C0F8FA6-4914-DEF2-875A-C37E22CE5BC0}"/>
                </a:ext>
              </a:extLst>
            </p:cNvPr>
            <p:cNvSpPr txBox="1"/>
            <p:nvPr/>
          </p:nvSpPr>
          <p:spPr>
            <a:xfrm>
              <a:off x="0" y="0"/>
              <a:ext cx="1263601" cy="294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300" b="1">
                  <a:solidFill>
                    <a:srgbClr val="FF5600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Deterministic</a:t>
              </a:r>
            </a:p>
          </p:txBody>
        </p:sp>
      </p:grpSp>
      <p:sp>
        <p:nvSpPr>
          <p:cNvPr id="9" name="Google Shape;1125;p138">
            <a:extLst>
              <a:ext uri="{FF2B5EF4-FFF2-40B4-BE49-F238E27FC236}">
                <a16:creationId xmlns:a16="http://schemas.microsoft.com/office/drawing/2014/main" id="{C79675DB-8B88-70A6-5E02-131029867321}"/>
              </a:ext>
            </a:extLst>
          </p:cNvPr>
          <p:cNvSpPr/>
          <p:nvPr/>
        </p:nvSpPr>
        <p:spPr>
          <a:xfrm>
            <a:off x="4305299" y="1966024"/>
            <a:ext cx="3819601" cy="1"/>
          </a:xfrm>
          <a:prstGeom prst="line">
            <a:avLst/>
          </a:prstGeom>
          <a:ln>
            <a:solidFill>
              <a:srgbClr val="2D8FE2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0" name="Google Shape;1126;p138">
            <a:extLst>
              <a:ext uri="{FF2B5EF4-FFF2-40B4-BE49-F238E27FC236}">
                <a16:creationId xmlns:a16="http://schemas.microsoft.com/office/drawing/2014/main" id="{4739F1E5-3E3F-2ED6-A2E8-5DEA0229E285}"/>
              </a:ext>
            </a:extLst>
          </p:cNvPr>
          <p:cNvGrpSpPr/>
          <p:nvPr/>
        </p:nvGrpSpPr>
        <p:grpSpPr>
          <a:xfrm>
            <a:off x="5607449" y="1772999"/>
            <a:ext cx="1215301" cy="386051"/>
            <a:chOff x="0" y="0"/>
            <a:chExt cx="1215300" cy="386049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E2F2F712-0BBA-FDB2-B8A5-BF9365DE8991}"/>
                </a:ext>
              </a:extLst>
            </p:cNvPr>
            <p:cNvSpPr/>
            <p:nvPr/>
          </p:nvSpPr>
          <p:spPr>
            <a:xfrm>
              <a:off x="0" y="107674"/>
              <a:ext cx="1215301" cy="170701"/>
            </a:xfrm>
            <a:prstGeom prst="rect">
              <a:avLst/>
            </a:prstGeom>
            <a:solidFill>
              <a:srgbClr val="0A0A0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/>
            </a:p>
          </p:txBody>
        </p:sp>
        <p:sp>
          <p:nvSpPr>
            <p:cNvPr id="12" name="Probabilistic">
              <a:extLst>
                <a:ext uri="{FF2B5EF4-FFF2-40B4-BE49-F238E27FC236}">
                  <a16:creationId xmlns:a16="http://schemas.microsoft.com/office/drawing/2014/main" id="{A707185F-7E4D-FBB2-2604-7C474FF4116A}"/>
                </a:ext>
              </a:extLst>
            </p:cNvPr>
            <p:cNvSpPr txBox="1"/>
            <p:nvPr/>
          </p:nvSpPr>
          <p:spPr>
            <a:xfrm>
              <a:off x="0" y="0"/>
              <a:ext cx="1215301" cy="386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Probabilistic</a:t>
              </a:r>
            </a:p>
          </p:txBody>
        </p:sp>
      </p:grpSp>
      <p:sp>
        <p:nvSpPr>
          <p:cNvPr id="13" name="Google Shape;1127;p138">
            <a:extLst>
              <a:ext uri="{FF2B5EF4-FFF2-40B4-BE49-F238E27FC236}">
                <a16:creationId xmlns:a16="http://schemas.microsoft.com/office/drawing/2014/main" id="{6D8E574F-5122-6E02-A988-B12A876FFFEA}"/>
              </a:ext>
            </a:extLst>
          </p:cNvPr>
          <p:cNvSpPr txBox="1"/>
          <p:nvPr/>
        </p:nvSpPr>
        <p:spPr>
          <a:xfrm>
            <a:off x="285750" y="2009775"/>
            <a:ext cx="3763500" cy="553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2400">
                <a:solidFill>
                  <a:srgbClr val="FE5E22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dirty="0"/>
              <a:t>2 + 2 = 4</a:t>
            </a:r>
          </a:p>
        </p:txBody>
      </p:sp>
      <p:sp>
        <p:nvSpPr>
          <p:cNvPr id="14" name="Google Shape;1128;p138">
            <a:extLst>
              <a:ext uri="{FF2B5EF4-FFF2-40B4-BE49-F238E27FC236}">
                <a16:creationId xmlns:a16="http://schemas.microsoft.com/office/drawing/2014/main" id="{C03B4EED-D6BF-68CC-2922-6D2BF53E80BC}"/>
              </a:ext>
            </a:extLst>
          </p:cNvPr>
          <p:cNvSpPr txBox="1"/>
          <p:nvPr/>
        </p:nvSpPr>
        <p:spPr>
          <a:xfrm>
            <a:off x="4333349" y="2009775"/>
            <a:ext cx="3763501" cy="817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2100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2 + 2 = </a:t>
            </a:r>
          </a:p>
          <a:p>
            <a:pPr algn="ctr">
              <a:defRPr sz="2100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99.99% Probability of 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BC4A91-4E6D-35F4-4563-695F66BD156E}"/>
              </a:ext>
            </a:extLst>
          </p:cNvPr>
          <p:cNvSpPr txBox="1"/>
          <p:nvPr/>
        </p:nvSpPr>
        <p:spPr>
          <a:xfrm>
            <a:off x="5135599" y="4029892"/>
            <a:ext cx="2159000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Machine Learning (Decision Tree, Random Forest 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etc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F10DCB-E3F6-635B-8FD0-09BE5F921613}"/>
              </a:ext>
            </a:extLst>
          </p:cNvPr>
          <p:cNvSpPr txBox="1"/>
          <p:nvPr/>
        </p:nvSpPr>
        <p:spPr>
          <a:xfrm>
            <a:off x="1240400" y="4029893"/>
            <a:ext cx="215900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Calculators &amp; EDA</a:t>
            </a:r>
          </a:p>
        </p:txBody>
      </p:sp>
    </p:spTree>
    <p:extLst>
      <p:ext uri="{BB962C8B-B14F-4D97-AF65-F5344CB8AC3E}">
        <p14:creationId xmlns:p14="http://schemas.microsoft.com/office/powerpoint/2010/main" val="81764196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2AAD8A6-BC9A-C442-3C01-5B086FA1EF1E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 flipV="1">
            <a:off x="1244600" y="1671796"/>
            <a:ext cx="1782047" cy="1377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F213DE0-EDA8-2E80-5203-E4CF5A465034}"/>
              </a:ext>
            </a:extLst>
          </p:cNvPr>
          <p:cNvCxnSpPr/>
          <p:nvPr/>
        </p:nvCxnSpPr>
        <p:spPr>
          <a:xfrm flipV="1">
            <a:off x="1262168" y="2297859"/>
            <a:ext cx="1782047" cy="1377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10B8AFC-EDCF-DECC-03C7-B173A974098F}"/>
              </a:ext>
            </a:extLst>
          </p:cNvPr>
          <p:cNvCxnSpPr/>
          <p:nvPr/>
        </p:nvCxnSpPr>
        <p:spPr>
          <a:xfrm flipV="1">
            <a:off x="1262168" y="2899923"/>
            <a:ext cx="1782047" cy="1377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40771F2-6040-92F0-9FC0-176CAE45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Generative AI is just a pattern recognition.</a:t>
            </a:r>
          </a:p>
        </p:txBody>
      </p:sp>
      <p:sp>
        <p:nvSpPr>
          <p:cNvPr id="9" name="Google Shape;1125;p138">
            <a:extLst>
              <a:ext uri="{FF2B5EF4-FFF2-40B4-BE49-F238E27FC236}">
                <a16:creationId xmlns:a16="http://schemas.microsoft.com/office/drawing/2014/main" id="{C79675DB-8B88-70A6-5E02-131029867321}"/>
              </a:ext>
            </a:extLst>
          </p:cNvPr>
          <p:cNvSpPr/>
          <p:nvPr/>
        </p:nvSpPr>
        <p:spPr>
          <a:xfrm>
            <a:off x="225824" y="1177442"/>
            <a:ext cx="3819601" cy="1"/>
          </a:xfrm>
          <a:prstGeom prst="line">
            <a:avLst/>
          </a:prstGeom>
          <a:ln>
            <a:solidFill>
              <a:srgbClr val="2D8FE2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0" name="Google Shape;1126;p138">
            <a:extLst>
              <a:ext uri="{FF2B5EF4-FFF2-40B4-BE49-F238E27FC236}">
                <a16:creationId xmlns:a16="http://schemas.microsoft.com/office/drawing/2014/main" id="{4739F1E5-3E3F-2ED6-A2E8-5DEA0229E285}"/>
              </a:ext>
            </a:extLst>
          </p:cNvPr>
          <p:cNvGrpSpPr/>
          <p:nvPr/>
        </p:nvGrpSpPr>
        <p:grpSpPr>
          <a:xfrm>
            <a:off x="1527974" y="984417"/>
            <a:ext cx="1215301" cy="386051"/>
            <a:chOff x="0" y="0"/>
            <a:chExt cx="1215300" cy="386049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E2F2F712-0BBA-FDB2-B8A5-BF9365DE8991}"/>
                </a:ext>
              </a:extLst>
            </p:cNvPr>
            <p:cNvSpPr/>
            <p:nvPr/>
          </p:nvSpPr>
          <p:spPr>
            <a:xfrm>
              <a:off x="0" y="107674"/>
              <a:ext cx="1215301" cy="170701"/>
            </a:xfrm>
            <a:prstGeom prst="rect">
              <a:avLst/>
            </a:prstGeom>
            <a:solidFill>
              <a:srgbClr val="0A0A0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/>
            </a:p>
          </p:txBody>
        </p:sp>
        <p:sp>
          <p:nvSpPr>
            <p:cNvPr id="12" name="Probabilistic">
              <a:extLst>
                <a:ext uri="{FF2B5EF4-FFF2-40B4-BE49-F238E27FC236}">
                  <a16:creationId xmlns:a16="http://schemas.microsoft.com/office/drawing/2014/main" id="{A707185F-7E4D-FBB2-2604-7C474FF4116A}"/>
                </a:ext>
              </a:extLst>
            </p:cNvPr>
            <p:cNvSpPr txBox="1"/>
            <p:nvPr/>
          </p:nvSpPr>
          <p:spPr>
            <a:xfrm>
              <a:off x="0" y="0"/>
              <a:ext cx="1215301" cy="386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rPr lang="en-US" dirty="0"/>
                <a:t>ML</a:t>
              </a:r>
              <a:endParaRPr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4BC4A91-4E6D-35F4-4563-695F66BD156E}"/>
              </a:ext>
            </a:extLst>
          </p:cNvPr>
          <p:cNvSpPr txBox="1"/>
          <p:nvPr/>
        </p:nvSpPr>
        <p:spPr>
          <a:xfrm>
            <a:off x="68359" y="4539962"/>
            <a:ext cx="381959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Labeled data, very narrow focused pattern recognition.</a:t>
            </a:r>
          </a:p>
        </p:txBody>
      </p:sp>
      <p:sp>
        <p:nvSpPr>
          <p:cNvPr id="4" name="Google Shape;1125;p138">
            <a:extLst>
              <a:ext uri="{FF2B5EF4-FFF2-40B4-BE49-F238E27FC236}">
                <a16:creationId xmlns:a16="http://schemas.microsoft.com/office/drawing/2014/main" id="{3E9931A1-097E-9B3F-7053-90B0AFA5B7D6}"/>
              </a:ext>
            </a:extLst>
          </p:cNvPr>
          <p:cNvSpPr/>
          <p:nvPr/>
        </p:nvSpPr>
        <p:spPr>
          <a:xfrm>
            <a:off x="4780890" y="1177441"/>
            <a:ext cx="3819601" cy="1"/>
          </a:xfrm>
          <a:prstGeom prst="line">
            <a:avLst/>
          </a:prstGeom>
          <a:ln>
            <a:solidFill>
              <a:srgbClr val="FF40FF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5" name="Google Shape;1126;p138">
            <a:extLst>
              <a:ext uri="{FF2B5EF4-FFF2-40B4-BE49-F238E27FC236}">
                <a16:creationId xmlns:a16="http://schemas.microsoft.com/office/drawing/2014/main" id="{341A6C65-B47E-0A4E-1845-16929C466221}"/>
              </a:ext>
            </a:extLst>
          </p:cNvPr>
          <p:cNvGrpSpPr/>
          <p:nvPr/>
        </p:nvGrpSpPr>
        <p:grpSpPr>
          <a:xfrm>
            <a:off x="6083040" y="885071"/>
            <a:ext cx="1215302" cy="584743"/>
            <a:chOff x="0" y="-99344"/>
            <a:chExt cx="1215301" cy="584740"/>
          </a:xfrm>
        </p:grpSpPr>
        <p:sp>
          <p:nvSpPr>
            <p:cNvPr id="17" name="Rectangle">
              <a:extLst>
                <a:ext uri="{FF2B5EF4-FFF2-40B4-BE49-F238E27FC236}">
                  <a16:creationId xmlns:a16="http://schemas.microsoft.com/office/drawing/2014/main" id="{E23854DB-E95B-FAE4-AF1C-EAAA9CCCCCAF}"/>
                </a:ext>
              </a:extLst>
            </p:cNvPr>
            <p:cNvSpPr/>
            <p:nvPr/>
          </p:nvSpPr>
          <p:spPr>
            <a:xfrm>
              <a:off x="0" y="107674"/>
              <a:ext cx="1215301" cy="170701"/>
            </a:xfrm>
            <a:prstGeom prst="rect">
              <a:avLst/>
            </a:prstGeom>
            <a:solidFill>
              <a:srgbClr val="0A0A0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/>
            </a:p>
          </p:txBody>
        </p:sp>
        <p:sp>
          <p:nvSpPr>
            <p:cNvPr id="18" name="Probabilistic">
              <a:extLst>
                <a:ext uri="{FF2B5EF4-FFF2-40B4-BE49-F238E27FC236}">
                  <a16:creationId xmlns:a16="http://schemas.microsoft.com/office/drawing/2014/main" id="{6D60F607-AA80-1234-D946-5532044B1A99}"/>
                </a:ext>
              </a:extLst>
            </p:cNvPr>
            <p:cNvSpPr txBox="1"/>
            <p:nvPr/>
          </p:nvSpPr>
          <p:spPr>
            <a:xfrm>
              <a:off x="0" y="-99344"/>
              <a:ext cx="1215301" cy="584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rPr lang="en-US" dirty="0">
                  <a:solidFill>
                    <a:srgbClr val="FF40FF"/>
                  </a:solidFill>
                </a:rPr>
                <a:t>Foundation Model</a:t>
              </a:r>
              <a:endParaRPr dirty="0">
                <a:solidFill>
                  <a:srgbClr val="FF40FF"/>
                </a:solidFill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ABB8731-2D50-EE5F-5B99-BAFFA440EBCA}"/>
              </a:ext>
            </a:extLst>
          </p:cNvPr>
          <p:cNvSpPr/>
          <p:nvPr/>
        </p:nvSpPr>
        <p:spPr>
          <a:xfrm>
            <a:off x="225825" y="2747683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Labeled Data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3DB624-77D8-AE35-8D36-FC0476BA85E9}"/>
              </a:ext>
            </a:extLst>
          </p:cNvPr>
          <p:cNvSpPr/>
          <p:nvPr/>
        </p:nvSpPr>
        <p:spPr>
          <a:xfrm>
            <a:off x="225825" y="2162901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Labeled Data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3E07BF0-3E4D-0BAE-1D32-E97B73EA60DB}"/>
              </a:ext>
            </a:extLst>
          </p:cNvPr>
          <p:cNvSpPr/>
          <p:nvPr/>
        </p:nvSpPr>
        <p:spPr>
          <a:xfrm>
            <a:off x="225824" y="1547067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Labeled Data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5D67079-F5EF-2766-A3DF-F7FD42BC04AB}"/>
              </a:ext>
            </a:extLst>
          </p:cNvPr>
          <p:cNvSpPr/>
          <p:nvPr/>
        </p:nvSpPr>
        <p:spPr>
          <a:xfrm>
            <a:off x="1626236" y="1547066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Model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3494D3-4476-3E82-92C1-8565AE341A04}"/>
              </a:ext>
            </a:extLst>
          </p:cNvPr>
          <p:cNvSpPr/>
          <p:nvPr/>
        </p:nvSpPr>
        <p:spPr>
          <a:xfrm>
            <a:off x="1626236" y="2162900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Model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D176FA4-D292-922E-CCF8-6AD8CE9E9E70}"/>
              </a:ext>
            </a:extLst>
          </p:cNvPr>
          <p:cNvSpPr/>
          <p:nvPr/>
        </p:nvSpPr>
        <p:spPr>
          <a:xfrm>
            <a:off x="1626236" y="2758676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Model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F6B8EE3-35B8-9C7A-C67D-5F635F0B162C}"/>
              </a:ext>
            </a:extLst>
          </p:cNvPr>
          <p:cNvSpPr/>
          <p:nvPr/>
        </p:nvSpPr>
        <p:spPr>
          <a:xfrm>
            <a:off x="3026647" y="1440964"/>
            <a:ext cx="1018776" cy="461663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Sentiment Analysis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ED452B-9F99-BA26-7E60-A7B72B3F3F25}"/>
              </a:ext>
            </a:extLst>
          </p:cNvPr>
          <p:cNvSpPr/>
          <p:nvPr/>
        </p:nvSpPr>
        <p:spPr>
          <a:xfrm>
            <a:off x="3026647" y="2056798"/>
            <a:ext cx="1018776" cy="461663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Customer Propensity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1D6E944-D72C-0108-3AF4-89084214460E}"/>
              </a:ext>
            </a:extLst>
          </p:cNvPr>
          <p:cNvSpPr/>
          <p:nvPr/>
        </p:nvSpPr>
        <p:spPr>
          <a:xfrm>
            <a:off x="3026647" y="2744907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…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7F2A5E3-77B4-9636-DCE0-ECF8DF90B301}"/>
              </a:ext>
            </a:extLst>
          </p:cNvPr>
          <p:cNvSpPr/>
          <p:nvPr/>
        </p:nvSpPr>
        <p:spPr>
          <a:xfrm>
            <a:off x="4780890" y="1489025"/>
            <a:ext cx="1018777" cy="2539301"/>
          </a:xfrm>
          <a:prstGeom prst="rect">
            <a:avLst/>
          </a:prstGeom>
          <a:solidFill>
            <a:srgbClr val="FF40FF"/>
          </a:solidFill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449E6A7-4D6E-C567-1528-D6D7C8DD1122}"/>
              </a:ext>
            </a:extLst>
          </p:cNvPr>
          <p:cNvSpPr/>
          <p:nvPr/>
        </p:nvSpPr>
        <p:spPr>
          <a:xfrm>
            <a:off x="4782421" y="2544083"/>
            <a:ext cx="1018776" cy="461663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/>
              <a:t>Unlabeled Data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FE72B7-43CB-C387-FB65-F3EFE5F01B85}"/>
              </a:ext>
            </a:extLst>
          </p:cNvPr>
          <p:cNvSpPr/>
          <p:nvPr/>
        </p:nvSpPr>
        <p:spPr>
          <a:xfrm>
            <a:off x="7513907" y="1319719"/>
            <a:ext cx="1018776" cy="461663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Sentiment Analysis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3F7A428-53CF-3C07-68F4-FDCF17EC532B}"/>
              </a:ext>
            </a:extLst>
          </p:cNvPr>
          <p:cNvSpPr/>
          <p:nvPr/>
        </p:nvSpPr>
        <p:spPr>
          <a:xfrm>
            <a:off x="7513907" y="1943864"/>
            <a:ext cx="1018776" cy="461663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Customer Propensity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505A405-2A35-3BBE-CC60-3B7970673980}"/>
              </a:ext>
            </a:extLst>
          </p:cNvPr>
          <p:cNvSpPr/>
          <p:nvPr/>
        </p:nvSpPr>
        <p:spPr>
          <a:xfrm>
            <a:off x="7513907" y="2620175"/>
            <a:ext cx="1018776" cy="276997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…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E8DD71-5910-EB93-611D-1EE56228E348}"/>
              </a:ext>
            </a:extLst>
          </p:cNvPr>
          <p:cNvSpPr/>
          <p:nvPr/>
        </p:nvSpPr>
        <p:spPr>
          <a:xfrm>
            <a:off x="7520731" y="3344375"/>
            <a:ext cx="1018776" cy="461663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Named Entity Recognition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3858B7E-8E38-F376-45DE-634C6C5BCD82}"/>
              </a:ext>
            </a:extLst>
          </p:cNvPr>
          <p:cNvSpPr/>
          <p:nvPr/>
        </p:nvSpPr>
        <p:spPr>
          <a:xfrm>
            <a:off x="7520731" y="4030399"/>
            <a:ext cx="1018776" cy="253914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50" dirty="0"/>
              <a:t>Summarization</a:t>
            </a:r>
            <a:endParaRPr kumimoji="0" lang="en-US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A8B2DF3-0B70-AA19-E8F4-38754C722D43}"/>
              </a:ext>
            </a:extLst>
          </p:cNvPr>
          <p:cNvCxnSpPr>
            <a:stCxn id="37" idx="3"/>
            <a:endCxn id="49" idx="1"/>
          </p:cNvCxnSpPr>
          <p:nvPr/>
        </p:nvCxnSpPr>
        <p:spPr>
          <a:xfrm flipV="1">
            <a:off x="5799667" y="2758675"/>
            <a:ext cx="414866" cy="1"/>
          </a:xfrm>
          <a:prstGeom prst="straightConnector1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92E04B64-6917-DB7D-9764-73896035B569}"/>
              </a:ext>
            </a:extLst>
          </p:cNvPr>
          <p:cNvCxnSpPr>
            <a:stCxn id="49" idx="0"/>
            <a:endCxn id="44" idx="1"/>
          </p:cNvCxnSpPr>
          <p:nvPr/>
        </p:nvCxnSpPr>
        <p:spPr>
          <a:xfrm rot="5400000" flipH="1" flipV="1">
            <a:off x="6883925" y="1928639"/>
            <a:ext cx="383925" cy="876040"/>
          </a:xfrm>
          <a:prstGeom prst="bentConnector2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0870872C-4543-6D9E-6154-759BF481FF6C}"/>
              </a:ext>
            </a:extLst>
          </p:cNvPr>
          <p:cNvCxnSpPr>
            <a:cxnSpLocks/>
            <a:stCxn id="49" idx="0"/>
            <a:endCxn id="43" idx="1"/>
          </p:cNvCxnSpPr>
          <p:nvPr/>
        </p:nvCxnSpPr>
        <p:spPr>
          <a:xfrm rot="5400000" flipH="1" flipV="1">
            <a:off x="6571852" y="1616566"/>
            <a:ext cx="1008070" cy="876040"/>
          </a:xfrm>
          <a:prstGeom prst="bentConnector2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0B7D2C1F-6A16-54C7-EBE7-923CD6CC78FB}"/>
              </a:ext>
            </a:extLst>
          </p:cNvPr>
          <p:cNvCxnSpPr>
            <a:cxnSpLocks/>
            <a:stCxn id="49" idx="2"/>
            <a:endCxn id="46" idx="1"/>
          </p:cNvCxnSpPr>
          <p:nvPr/>
        </p:nvCxnSpPr>
        <p:spPr>
          <a:xfrm rot="16200000" flipH="1">
            <a:off x="6771060" y="2825536"/>
            <a:ext cx="616478" cy="882864"/>
          </a:xfrm>
          <a:prstGeom prst="bentConnector2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8ECAA70C-0D98-88B2-A323-DD53E7B33012}"/>
              </a:ext>
            </a:extLst>
          </p:cNvPr>
          <p:cNvCxnSpPr>
            <a:cxnSpLocks/>
            <a:stCxn id="49" idx="2"/>
            <a:endCxn id="47" idx="1"/>
          </p:cNvCxnSpPr>
          <p:nvPr/>
        </p:nvCxnSpPr>
        <p:spPr>
          <a:xfrm rot="16200000" flipH="1">
            <a:off x="6479986" y="3116610"/>
            <a:ext cx="1198627" cy="882864"/>
          </a:xfrm>
          <a:prstGeom prst="bentConnector2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8ED6615-799F-5986-4913-EA00FEFC9A0D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 flipV="1">
            <a:off x="7061200" y="2758674"/>
            <a:ext cx="452707" cy="1"/>
          </a:xfrm>
          <a:prstGeom prst="straightConnector1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54B5EF6-72C1-1690-D796-588785E2662A}"/>
              </a:ext>
            </a:extLst>
          </p:cNvPr>
          <p:cNvSpPr txBox="1"/>
          <p:nvPr/>
        </p:nvSpPr>
        <p:spPr>
          <a:xfrm>
            <a:off x="4971514" y="4539962"/>
            <a:ext cx="381959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Unlabeled data, patterns for multiple uses, less narrowly focused.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68A2833-AA78-DFD6-4295-C01CB98FF0F1}"/>
              </a:ext>
            </a:extLst>
          </p:cNvPr>
          <p:cNvSpPr/>
          <p:nvPr/>
        </p:nvSpPr>
        <p:spPr>
          <a:xfrm>
            <a:off x="6214533" y="2558621"/>
            <a:ext cx="846667" cy="400108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Generative AI</a:t>
            </a:r>
          </a:p>
        </p:txBody>
      </p:sp>
    </p:spTree>
    <p:extLst>
      <p:ext uri="{BB962C8B-B14F-4D97-AF65-F5344CB8AC3E}">
        <p14:creationId xmlns:p14="http://schemas.microsoft.com/office/powerpoint/2010/main" val="159349121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771F2-6040-92F0-9FC0-176CAE45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Generative AI is just a pattern recognition.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792DA5-76EF-EF89-B7D3-6C88494C1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0" y="1568450"/>
            <a:ext cx="4241800" cy="2006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D49653-AE39-4453-12C9-60C6AAD9A1BA}"/>
              </a:ext>
            </a:extLst>
          </p:cNvPr>
          <p:cNvSpPr txBox="1"/>
          <p:nvPr/>
        </p:nvSpPr>
        <p:spPr>
          <a:xfrm>
            <a:off x="2888187" y="4412340"/>
            <a:ext cx="323582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Generative AI is a form of compression.</a:t>
            </a:r>
          </a:p>
        </p:txBody>
      </p:sp>
    </p:spTree>
    <p:extLst>
      <p:ext uri="{BB962C8B-B14F-4D97-AF65-F5344CB8AC3E}">
        <p14:creationId xmlns:p14="http://schemas.microsoft.com/office/powerpoint/2010/main" val="154118326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A744A-0801-CBA0-3200-32037D221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2T tokens in &gt; 208B parameters &gt;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5A483B-31D6-52A1-EACA-F1BF27F95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0" y="1568450"/>
            <a:ext cx="4241800" cy="2006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738591-5482-9299-E30D-FE03D2294721}"/>
              </a:ext>
            </a:extLst>
          </p:cNvPr>
          <p:cNvSpPr txBox="1"/>
          <p:nvPr/>
        </p:nvSpPr>
        <p:spPr>
          <a:xfrm>
            <a:off x="3156068" y="4412340"/>
            <a:ext cx="283186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Specifically it’s lossy compression.</a:t>
            </a:r>
          </a:p>
        </p:txBody>
      </p:sp>
    </p:spTree>
    <p:extLst>
      <p:ext uri="{BB962C8B-B14F-4D97-AF65-F5344CB8AC3E}">
        <p14:creationId xmlns:p14="http://schemas.microsoft.com/office/powerpoint/2010/main" val="7688244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D0995-6A55-853F-7660-AF772BF50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456857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Nets [in this context] are used to compress information.</a:t>
            </a:r>
          </a:p>
        </p:txBody>
      </p:sp>
      <p:pic>
        <p:nvPicPr>
          <p:cNvPr id="3074" name="Picture 2" descr="Training Deep Neural Networks. Deep Learning Accessories | by Ravindra  Parmar | Towards Data Science">
            <a:extLst>
              <a:ext uri="{FF2B5EF4-FFF2-40B4-BE49-F238E27FC236}">
                <a16:creationId xmlns:a16="http://schemas.microsoft.com/office/drawing/2014/main" id="{E2B9A8DB-8182-BB4D-4CAD-CC6340830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1160"/>
            <a:ext cx="9144000" cy="401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49954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3F162-C5DB-B0F2-DF50-6BB9F07A0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481571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Each perceptron has an activation function within it learned from patterns in the data.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6059B2-EBCA-B4F7-27BF-91D3788A8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109" y="1270000"/>
            <a:ext cx="62230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0400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617B2-F3E8-DE04-95F4-DE5A0879E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Presence of words can be inputs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77AD2A-02C5-94C4-A3CD-E77EEEF02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1212850"/>
            <a:ext cx="62230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3088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ataRobot – Presentation Master Dark">
  <a:themeElements>
    <a:clrScheme name="DataRobot – Presentation Master Dark">
      <a:dk1>
        <a:srgbClr val="000000"/>
      </a:dk1>
      <a:lt1>
        <a:srgbClr val="0A0A0C"/>
      </a:lt1>
      <a:dk2>
        <a:srgbClr val="A7A7A7"/>
      </a:dk2>
      <a:lt2>
        <a:srgbClr val="535353"/>
      </a:lt2>
      <a:accent1>
        <a:srgbClr val="0099FF"/>
      </a:accent1>
      <a:accent2>
        <a:srgbClr val="FF2E3C"/>
      </a:accent2>
      <a:accent3>
        <a:srgbClr val="762CA0"/>
      </a:accent3>
      <a:accent4>
        <a:srgbClr val="FFC000"/>
      </a:accent4>
      <a:accent5>
        <a:srgbClr val="92CA18"/>
      </a:accent5>
      <a:accent6>
        <a:srgbClr val="27AFF4"/>
      </a:accent6>
      <a:hlink>
        <a:srgbClr val="0000FF"/>
      </a:hlink>
      <a:folHlink>
        <a:srgbClr val="FF00FF"/>
      </a:folHlink>
    </a:clrScheme>
    <a:fontScheme name="DataRobot – Presentation Master Dark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ataRobot – Presentation Master 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ataRobot – Presentation Master Dark">
  <a:themeElements>
    <a:clrScheme name="DataRobot – Presentation Master Dar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9FF"/>
      </a:accent1>
      <a:accent2>
        <a:srgbClr val="FF2E3C"/>
      </a:accent2>
      <a:accent3>
        <a:srgbClr val="762CA0"/>
      </a:accent3>
      <a:accent4>
        <a:srgbClr val="FFC000"/>
      </a:accent4>
      <a:accent5>
        <a:srgbClr val="92CA18"/>
      </a:accent5>
      <a:accent6>
        <a:srgbClr val="27AFF4"/>
      </a:accent6>
      <a:hlink>
        <a:srgbClr val="0000FF"/>
      </a:hlink>
      <a:folHlink>
        <a:srgbClr val="FF00FF"/>
      </a:folHlink>
    </a:clrScheme>
    <a:fontScheme name="DataRobot – Presentation Master Dark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ataRobot – Presentation Master 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3350</TotalTime>
  <Words>522</Words>
  <Application>Microsoft Macintosh PowerPoint</Application>
  <PresentationFormat>On-screen Show (16:9)</PresentationFormat>
  <Paragraphs>82</Paragraphs>
  <Slides>28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Helvetica</vt:lpstr>
      <vt:lpstr>Roboto</vt:lpstr>
      <vt:lpstr>Roboto Light</vt:lpstr>
      <vt:lpstr>DataRobot – Presentation Master Dark</vt:lpstr>
      <vt:lpstr>All aboard the AI Hype Train!</vt:lpstr>
      <vt:lpstr>Get off my lawn! AI is just pattern recognition.</vt:lpstr>
      <vt:lpstr>Types of ML</vt:lpstr>
      <vt:lpstr>Even Generative AI is just a pattern recognition.</vt:lpstr>
      <vt:lpstr>Even Generative AI is just a pattern recognition.</vt:lpstr>
      <vt:lpstr>2T tokens in &gt; 208B parameters &gt; </vt:lpstr>
      <vt:lpstr>Neural Nets [in this context] are used to compress information.</vt:lpstr>
      <vt:lpstr>Each perceptron has an activation function within it learned from patterns in the data.</vt:lpstr>
      <vt:lpstr>Presence of words can be inputs</vt:lpstr>
      <vt:lpstr>The activations become serial numbers representing concepts called “vector embeddings”</vt:lpstr>
      <vt:lpstr>In a hyperspace words &amp; concepts are identified in close proximity.</vt:lpstr>
      <vt:lpstr>Responses are built concept by concept, token by token.</vt:lpstr>
      <vt:lpstr>LLMs build token by token to construct a response.</vt:lpstr>
      <vt:lpstr>LM-Studio Setup  - download a small model for learning</vt:lpstr>
      <vt:lpstr>Comparing our local model to chatGPT</vt:lpstr>
      <vt:lpstr>Once downloaded, load the model</vt:lpstr>
      <vt:lpstr>Test your local LLM using the chat interface.</vt:lpstr>
      <vt:lpstr>Click on the server and then start your local server.</vt:lpstr>
      <vt:lpstr>Now let’s use R to interface with the local server.</vt:lpstr>
      <vt:lpstr>API Inputs to watch out for.</vt:lpstr>
      <vt:lpstr>Open A_lm-studio.R</vt:lpstr>
      <vt:lpstr>LLMs stumble easily.</vt:lpstr>
      <vt:lpstr>Fails relatively simple tasks.</vt:lpstr>
      <vt:lpstr>Context window matters.</vt:lpstr>
      <vt:lpstr>Hallucinations.</vt:lpstr>
      <vt:lpstr>Prompting really matters.</vt:lpstr>
      <vt:lpstr>Knowledge of the physical world is incomplete.</vt:lpstr>
      <vt:lpstr>No concept if what it will do in the future.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Ted Kwartler</cp:lastModifiedBy>
  <cp:revision>9</cp:revision>
  <dcterms:modified xsi:type="dcterms:W3CDTF">2024-05-03T02:50:39Z</dcterms:modified>
</cp:coreProperties>
</file>